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79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35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84AF6F-0240-4B73-A5FF-5890818CB63C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D746B-E80A-4E6E-B5B9-0EEC60E65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51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Cambria" panose="02040503050406030204" pitchFamily="18" charset="0"/>
                <a:ea typeface="Cambria" panose="02040503050406030204" pitchFamily="18" charset="0"/>
              </a:rPr>
              <a:t>All PXCT Applications</a:t>
            </a:r>
          </a:p>
          <a:p>
            <a:r>
              <a:rPr lang="en-US" dirty="0"/>
              <a:t>65Ge, 69Se, 73Kr, 77Sr J. C. Hardy </a:t>
            </a:r>
            <a:r>
              <a:rPr lang="en-US" i="1" dirty="0"/>
              <a:t>et al</a:t>
            </a:r>
            <a:r>
              <a:rPr lang="en-US" dirty="0"/>
              <a:t>., Phys. Lett. B 63, 27 (1976). A new series of beta-delayed proton precursors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D02776-8BC1-45B5-AF1A-C4418966F5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588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07483-EFBD-458C-8968-41A9724F6565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73289-DFB9-435E-8279-BE6B635F2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945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07483-EFBD-458C-8968-41A9724F6565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73289-DFB9-435E-8279-BE6B635F2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152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07483-EFBD-458C-8968-41A9724F6565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73289-DFB9-435E-8279-BE6B635F2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036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3272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07483-EFBD-458C-8968-41A9724F6565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73289-DFB9-435E-8279-BE6B635F2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65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07483-EFBD-458C-8968-41A9724F6565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73289-DFB9-435E-8279-BE6B635F2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595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07483-EFBD-458C-8968-41A9724F6565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73289-DFB9-435E-8279-BE6B635F2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144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07483-EFBD-458C-8968-41A9724F6565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73289-DFB9-435E-8279-BE6B635F2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89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07483-EFBD-458C-8968-41A9724F6565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73289-DFB9-435E-8279-BE6B635F2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856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07483-EFBD-458C-8968-41A9724F6565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73289-DFB9-435E-8279-BE6B635F2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16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07483-EFBD-458C-8968-41A9724F6565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73289-DFB9-435E-8279-BE6B635F2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263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07483-EFBD-458C-8968-41A9724F6565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73289-DFB9-435E-8279-BE6B635F2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433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07483-EFBD-458C-8968-41A9724F6565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73289-DFB9-435E-8279-BE6B635F2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06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1435BE43-0875-4E35-AD6B-F80549A4A0E6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9144000" cy="624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5176">
                  <a:extLst>
                    <a:ext uri="{9D8B030D-6E8A-4147-A177-3AD203B41FA5}">
                      <a16:colId xmlns:a16="http://schemas.microsoft.com/office/drawing/2014/main" val="1695984292"/>
                    </a:ext>
                  </a:extLst>
                </a:gridCol>
                <a:gridCol w="1863627">
                  <a:extLst>
                    <a:ext uri="{9D8B030D-6E8A-4147-A177-3AD203B41FA5}">
                      <a16:colId xmlns:a16="http://schemas.microsoft.com/office/drawing/2014/main" val="1589494382"/>
                    </a:ext>
                  </a:extLst>
                </a:gridCol>
                <a:gridCol w="4445197">
                  <a:extLst>
                    <a:ext uri="{9D8B030D-6E8A-4147-A177-3AD203B41FA5}">
                      <a16:colId xmlns:a16="http://schemas.microsoft.com/office/drawing/2014/main" val="371443382"/>
                    </a:ext>
                  </a:extLst>
                </a:gridCol>
              </a:tblGrid>
              <a:tr h="12861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baseline="0" dirty="0"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Decay / Reaction</a:t>
                      </a:r>
                      <a:endParaRPr lang="zh-CN" altLang="en-US" sz="1600" b="1" baseline="0" dirty="0"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Laboratory</a:t>
                      </a:r>
                      <a:endParaRPr lang="zh-CN" altLang="en-US" sz="1600" b="1" dirty="0"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Literature</a:t>
                      </a:r>
                      <a:endParaRPr lang="zh-CN" altLang="en-US" sz="1600" b="1" dirty="0"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6249224"/>
                  </a:ext>
                </a:extLst>
              </a:tr>
              <a:tr h="12861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65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 EC(</a:t>
                      </a:r>
                      <a:r>
                        <a:rPr lang="en-US" altLang="zh-CN" sz="1600" i="1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β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) →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65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Ga </a:t>
                      </a:r>
                      <a:r>
                        <a:rPr lang="zh-CN" altLang="en-US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+mn-ea"/>
                        </a:rPr>
                        <a:t>→</a:t>
                      </a:r>
                      <a:r>
                        <a:rPr lang="zh-CN" altLang="en-US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+mn-ea"/>
                        </a:rPr>
                        <a:t> 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64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Zn + </a:t>
                      </a:r>
                      <a:r>
                        <a:rPr lang="en-US" altLang="zh-CN" sz="1600" i="1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</a:t>
                      </a:r>
                      <a:endParaRPr lang="en-US" altLang="zh-CN" sz="16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Chalk River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J. C. Hardy </a:t>
                      </a:r>
                      <a:r>
                        <a:rPr lang="it-IT" altLang="zh-CN" sz="1500" i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et al</a:t>
                      </a:r>
                      <a:r>
                        <a:rPr lang="it-IT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., Nucl. Phys. A 371, 349 (1981).</a:t>
                      </a: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724138"/>
                  </a:ext>
                </a:extLst>
              </a:tr>
              <a:tr h="1922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CRN-Strasbourg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J. Giovinazzo </a:t>
                      </a:r>
                      <a:r>
                        <a:rPr lang="it-IT" altLang="zh-CN" sz="1500" i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et al</a:t>
                      </a:r>
                      <a:r>
                        <a:rPr lang="it-IT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., Nucl. Phys. A 674, 394 (2000).</a:t>
                      </a:r>
                      <a:endParaRPr lang="zh-CN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414577"/>
                  </a:ext>
                </a:extLst>
              </a:tr>
              <a:tr h="2186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69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Se EC(</a:t>
                      </a:r>
                      <a:r>
                        <a:rPr lang="en-US" altLang="zh-CN" sz="1600" i="1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β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) → 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69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As </a:t>
                      </a:r>
                      <a:r>
                        <a:rPr lang="zh-CN" altLang="en-US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+mn-ea"/>
                        </a:rPr>
                        <a:t>→ 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68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Ge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+ </a:t>
                      </a:r>
                      <a:r>
                        <a:rPr lang="en-US" altLang="zh-CN" sz="1600" i="1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Chalk River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J. C. Hardy </a:t>
                      </a:r>
                      <a:r>
                        <a:rPr lang="nb-NO" altLang="zh-CN" sz="1500" i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et al</a:t>
                      </a:r>
                      <a:r>
                        <a:rPr lang="nb-NO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., Phys. Rev. Lett. 37, 133 (1976).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J. A. Macdonald </a:t>
                      </a:r>
                      <a:r>
                        <a:rPr lang="en-US" altLang="zh-CN" sz="1500" i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et al</a:t>
                      </a:r>
                      <a:r>
                        <a:rPr lang="en-US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., </a:t>
                      </a:r>
                      <a:r>
                        <a:rPr lang="en-US" altLang="zh-CN" sz="1500" dirty="0" err="1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Nucl</a:t>
                      </a:r>
                      <a:r>
                        <a:rPr lang="en-US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 Phys. A 288, 1 (1977).</a:t>
                      </a:r>
                      <a:endParaRPr lang="zh-CN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493297"/>
                  </a:ext>
                </a:extLst>
              </a:tr>
              <a:tr h="1286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CRN-Strasbourg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J. Giovinazzo </a:t>
                      </a:r>
                      <a:r>
                        <a:rPr lang="it-IT" altLang="zh-CN" sz="1500" i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et al</a:t>
                      </a:r>
                      <a:r>
                        <a:rPr lang="it-IT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., Nucl. Phys. A 674, 394 (2000).</a:t>
                      </a:r>
                      <a:endParaRPr lang="zh-CN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789069"/>
                  </a:ext>
                </a:extLst>
              </a:tr>
              <a:tr h="2186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73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Kr EC(</a:t>
                      </a:r>
                      <a:r>
                        <a:rPr lang="en-US" altLang="zh-CN" sz="1600" i="1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β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) → 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73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Br </a:t>
                      </a:r>
                      <a:r>
                        <a:rPr lang="zh-CN" altLang="en-US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+mn-ea"/>
                        </a:rPr>
                        <a:t>→ 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72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+ </a:t>
                      </a:r>
                      <a:r>
                        <a:rPr lang="en-US" altLang="zh-CN" sz="1600" i="1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ISOLDE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P. Asboe-Hansen </a:t>
                      </a:r>
                      <a:r>
                        <a:rPr lang="nb-NO" altLang="zh-CN" sz="1500" i="1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et al</a:t>
                      </a:r>
                      <a:r>
                        <a:rPr lang="nb-NO" altLang="zh-CN" sz="1500" i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., </a:t>
                      </a:r>
                      <a:r>
                        <a:rPr lang="nb-NO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Phys. Lett. B 77, 363 (1978).</a:t>
                      </a:r>
                    </a:p>
                    <a:p>
                      <a:pPr algn="l"/>
                      <a:r>
                        <a:rPr lang="fr-FR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P. </a:t>
                      </a:r>
                      <a:r>
                        <a:rPr lang="fr-FR" altLang="zh-CN" sz="1500" dirty="0" err="1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Asboe</a:t>
                      </a:r>
                      <a:r>
                        <a:rPr lang="fr-FR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-Hansen </a:t>
                      </a:r>
                      <a:r>
                        <a:rPr lang="fr-FR" altLang="zh-CN" sz="1500" i="1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et al</a:t>
                      </a:r>
                      <a:r>
                        <a:rPr lang="fr-FR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., Nucl. Phys. A 361, 23 (1981).</a:t>
                      </a:r>
                      <a:endParaRPr lang="zh-CN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030694"/>
                  </a:ext>
                </a:extLst>
              </a:tr>
              <a:tr h="128612">
                <a:tc vMerge="1">
                  <a:txBody>
                    <a:bodyPr/>
                    <a:lstStyle/>
                    <a:p>
                      <a:pPr algn="ctr" fontAlgn="ctr"/>
                      <a:endParaRPr lang="en-US" altLang="zh-CN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ISOLDE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J. Giovinazzo </a:t>
                      </a:r>
                      <a:r>
                        <a:rPr lang="it-IT" altLang="zh-CN" sz="1500" i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et al</a:t>
                      </a:r>
                      <a:r>
                        <a:rPr lang="it-IT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., Nucl. Phys. A 674, 394 (2000).</a:t>
                      </a:r>
                      <a:endParaRPr lang="zh-CN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1377862"/>
                  </a:ext>
                </a:extLst>
              </a:tr>
              <a:tr h="26817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77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r EC(</a:t>
                      </a:r>
                      <a:r>
                        <a:rPr lang="en-US" altLang="zh-CN" sz="1600" i="1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β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) → 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77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Rb </a:t>
                      </a:r>
                      <a:r>
                        <a:rPr lang="zh-CN" altLang="en-US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+mn-ea"/>
                        </a:rPr>
                        <a:t>→ 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76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Kr + </a:t>
                      </a:r>
                      <a:r>
                        <a:rPr lang="en-US" altLang="zh-CN" sz="1600" i="1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ISOLDE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J. Giovinazzo </a:t>
                      </a:r>
                      <a:r>
                        <a:rPr lang="it-IT" altLang="zh-CN" sz="1500" i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et al</a:t>
                      </a:r>
                      <a:r>
                        <a:rPr lang="it-IT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., Nucl. Phys. A 674, 394 (2000).</a:t>
                      </a:r>
                      <a:endParaRPr lang="zh-CN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0745957"/>
                  </a:ext>
                </a:extLst>
              </a:tr>
              <a:tr h="268177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i="0" u="none" strike="noStrike" kern="1200" baseline="300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92</a:t>
                      </a:r>
                      <a:r>
                        <a:rPr lang="en-US" altLang="zh-CN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Mo + </a:t>
                      </a:r>
                      <a:r>
                        <a:rPr lang="en-US" altLang="zh-CN" sz="1600" b="0" i="1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p</a:t>
                      </a:r>
                      <a:r>
                        <a:rPr lang="en-US" altLang="zh-CN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</a:t>
                      </a:r>
                      <a:r>
                        <a:rPr lang="zh-CN" altLang="en-US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→ </a:t>
                      </a:r>
                      <a:r>
                        <a:rPr lang="en-US" altLang="zh-CN" sz="1600" b="0" i="0" u="none" strike="noStrike" kern="1200" baseline="300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93</a:t>
                      </a:r>
                      <a:r>
                        <a:rPr lang="en-US" altLang="zh-CN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Tc </a:t>
                      </a:r>
                      <a:r>
                        <a:rPr lang="zh-CN" altLang="en-US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→ </a:t>
                      </a:r>
                      <a:r>
                        <a:rPr lang="en-US" altLang="zh-CN" sz="1600" b="0" i="0" u="none" strike="noStrike" kern="1200" baseline="300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92</a:t>
                      </a:r>
                      <a:r>
                        <a:rPr lang="en-US" altLang="zh-CN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Mo + </a:t>
                      </a:r>
                      <a:r>
                        <a:rPr lang="en-US" altLang="zh-CN" sz="1600" b="0" i="1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p</a:t>
                      </a:r>
                      <a:endParaRPr lang="en-US" altLang="zh-CN" sz="16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Köln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4980759"/>
                  </a:ext>
                </a:extLst>
              </a:tr>
              <a:tr h="268177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96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Ag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EC(</a:t>
                      </a:r>
                      <a:r>
                        <a:rPr lang="en-US" altLang="zh-CN" sz="1600" i="1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β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) → 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96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Pd </a:t>
                      </a:r>
                      <a:r>
                        <a:rPr lang="zh-CN" altLang="en-US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+mn-ea"/>
                        </a:rPr>
                        <a:t>→ 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95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Rh + </a:t>
                      </a:r>
                      <a:r>
                        <a:rPr lang="en-US" altLang="zh-CN" sz="1600" i="1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GSI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zh-CN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071033"/>
                  </a:ext>
                </a:extLst>
              </a:tr>
              <a:tr h="268177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99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Cd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EC(</a:t>
                      </a:r>
                      <a:r>
                        <a:rPr lang="en-US" altLang="zh-CN" sz="1600" i="1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β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) → 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99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Ag </a:t>
                      </a:r>
                      <a:r>
                        <a:rPr lang="zh-CN" altLang="en-US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+mn-ea"/>
                        </a:rPr>
                        <a:t>→ 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98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Pd + </a:t>
                      </a:r>
                      <a:r>
                        <a:rPr lang="en-US" altLang="zh-CN" sz="1600" i="1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Chalk River</a:t>
                      </a:r>
                      <a:endParaRPr kumimoji="0" lang="zh-CN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zh-CN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7233594"/>
                  </a:ext>
                </a:extLst>
              </a:tr>
              <a:tr h="268177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i="0" u="none" strike="noStrike" kern="1200" baseline="300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106</a:t>
                      </a:r>
                      <a:r>
                        <a:rPr lang="en-US" altLang="zh-CN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Cd + </a:t>
                      </a:r>
                      <a:r>
                        <a:rPr lang="en-US" altLang="zh-CN" sz="1600" b="0" i="1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p</a:t>
                      </a:r>
                      <a:r>
                        <a:rPr lang="en-US" altLang="zh-CN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</a:t>
                      </a:r>
                      <a:r>
                        <a:rPr lang="zh-CN" altLang="en-US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→ </a:t>
                      </a:r>
                      <a:r>
                        <a:rPr lang="en-US" altLang="zh-CN" sz="1600" b="0" i="0" u="none" strike="noStrike" kern="1200" baseline="300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107</a:t>
                      </a:r>
                      <a:r>
                        <a:rPr lang="en-US" altLang="zh-CN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In </a:t>
                      </a:r>
                      <a:r>
                        <a:rPr lang="zh-CN" altLang="en-US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→ </a:t>
                      </a:r>
                      <a:r>
                        <a:rPr lang="en-US" altLang="zh-CN" sz="1600" b="0" i="0" u="none" strike="noStrike" kern="1200" baseline="300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106</a:t>
                      </a:r>
                      <a:r>
                        <a:rPr lang="en-US" altLang="zh-CN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Cd + </a:t>
                      </a:r>
                      <a:r>
                        <a:rPr lang="en-US" altLang="zh-CN" sz="1600" b="0" i="1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p</a:t>
                      </a:r>
                      <a:endParaRPr lang="en-US" altLang="zh-CN" sz="16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Bruyères</a:t>
                      </a:r>
                      <a:r>
                        <a:rPr kumimoji="0" lang="en-US" altLang="zh-CN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-le-</a:t>
                      </a:r>
                      <a:r>
                        <a:rPr kumimoji="0" lang="en-US" altLang="zh-CN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Châtel</a:t>
                      </a:r>
                      <a:endParaRPr kumimoji="0" lang="en-US" altLang="zh-CN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Orsay</a:t>
                      </a:r>
                      <a:endParaRPr kumimoji="0" lang="zh-CN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J. F. Chemin </a:t>
                      </a:r>
                      <a:r>
                        <a:rPr lang="en-US" altLang="zh-CN" sz="1500" i="1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et al</a:t>
                      </a:r>
                      <a:r>
                        <a:rPr lang="en-US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., Nucl. Phys. A 331, 407 (1979).</a:t>
                      </a:r>
                      <a:endParaRPr lang="zh-CN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437335"/>
                  </a:ext>
                </a:extLst>
              </a:tr>
              <a:tr h="268177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i="0" u="none" strike="noStrike" kern="1200" baseline="300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112</a:t>
                      </a:r>
                      <a:r>
                        <a:rPr lang="en-US" altLang="zh-CN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Sn + </a:t>
                      </a:r>
                      <a:r>
                        <a:rPr lang="en-US" altLang="zh-CN" sz="1600" b="0" i="1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p</a:t>
                      </a:r>
                      <a:r>
                        <a:rPr lang="en-US" altLang="zh-CN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</a:t>
                      </a:r>
                      <a:r>
                        <a:rPr lang="zh-CN" altLang="en-US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→ </a:t>
                      </a:r>
                      <a:r>
                        <a:rPr lang="en-US" altLang="zh-CN" sz="1600" b="0" i="0" u="none" strike="noStrike" kern="1200" baseline="300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113</a:t>
                      </a:r>
                      <a:r>
                        <a:rPr lang="en-US" altLang="zh-CN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Sb </a:t>
                      </a:r>
                      <a:r>
                        <a:rPr lang="zh-CN" altLang="en-US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→ </a:t>
                      </a:r>
                      <a:r>
                        <a:rPr lang="en-US" altLang="zh-CN" sz="1600" b="0" i="0" u="none" strike="noStrike" kern="1200" baseline="300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112</a:t>
                      </a:r>
                      <a:r>
                        <a:rPr lang="en-US" altLang="zh-CN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Sn + </a:t>
                      </a:r>
                      <a:r>
                        <a:rPr lang="en-US" altLang="zh-CN" sz="1600" b="0" i="1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p</a:t>
                      </a:r>
                      <a:endParaRPr lang="en-US" altLang="zh-CN" sz="1600" b="0" i="1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Köln</a:t>
                      </a:r>
                      <a:endParaRPr kumimoji="0" lang="zh-CN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S. Röhl </a:t>
                      </a:r>
                      <a:r>
                        <a:rPr lang="nb-NO" altLang="zh-CN" sz="1500" i="1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et al</a:t>
                      </a:r>
                      <a:r>
                        <a:rPr lang="nb-NO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., Phys. Rev. Lett. 43, 1300 (1979).</a:t>
                      </a:r>
                    </a:p>
                    <a:p>
                      <a:pPr algn="l"/>
                      <a:r>
                        <a:rPr lang="en-US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S. </a:t>
                      </a:r>
                      <a:r>
                        <a:rPr lang="en-US" altLang="zh-CN" sz="1500" dirty="0" err="1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Röhl</a:t>
                      </a:r>
                      <a:r>
                        <a:rPr lang="en-US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500" i="1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et al</a:t>
                      </a:r>
                      <a:r>
                        <a:rPr lang="en-US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., Nucl. Phys. A 369, 301 (1981).</a:t>
                      </a:r>
                      <a:endParaRPr lang="zh-CN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6704044"/>
                  </a:ext>
                </a:extLst>
              </a:tr>
              <a:tr h="268177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115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X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 EC(</a:t>
                      </a:r>
                      <a:r>
                        <a:rPr lang="en-US" altLang="zh-CN" sz="1600" i="1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β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) → 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115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I </a:t>
                      </a:r>
                      <a:r>
                        <a:rPr lang="zh-CN" altLang="en-US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+mn-ea"/>
                        </a:rPr>
                        <a:t>→ 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114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Te + </a:t>
                      </a:r>
                      <a:r>
                        <a:rPr lang="en-US" altLang="zh-CN" sz="1600" i="1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Chalk River</a:t>
                      </a:r>
                      <a:endParaRPr kumimoji="0" lang="zh-CN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zh-CN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085833"/>
                  </a:ext>
                </a:extLst>
              </a:tr>
              <a:tr h="26817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113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X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 EC(</a:t>
                      </a:r>
                      <a:r>
                        <a:rPr lang="en-US" altLang="zh-CN" sz="1600" i="1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β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) → 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113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I </a:t>
                      </a:r>
                      <a:r>
                        <a:rPr lang="zh-CN" altLang="en-US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+mn-ea"/>
                        </a:rPr>
                        <a:t>→ 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112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Te + </a:t>
                      </a:r>
                      <a:r>
                        <a:rPr lang="en-US" altLang="zh-CN" sz="1600" i="1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GSI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Z. </a:t>
                      </a:r>
                      <a:r>
                        <a:rPr lang="fr-FR" altLang="zh-CN" sz="1500" dirty="0" err="1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Janas</a:t>
                      </a:r>
                      <a:r>
                        <a:rPr lang="fr-FR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altLang="zh-CN" sz="1500" i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et al</a:t>
                      </a:r>
                      <a:r>
                        <a:rPr lang="fr-FR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., </a:t>
                      </a:r>
                      <a:r>
                        <a:rPr lang="fr-FR" altLang="zh-CN" sz="1500" dirty="0" err="1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Eur</a:t>
                      </a:r>
                      <a:r>
                        <a:rPr lang="fr-FR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 Phys. J. A 24 205 (2005).</a:t>
                      </a:r>
                      <a:endParaRPr lang="zh-CN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814961"/>
                  </a:ext>
                </a:extLst>
              </a:tr>
              <a:tr h="12861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117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Ba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EC(</a:t>
                      </a:r>
                      <a:r>
                        <a:rPr lang="en-US" altLang="zh-CN" sz="1600" i="1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β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  <a:r>
                        <a:rPr lang="en-US" altLang="zh-CN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) → 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117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Cs </a:t>
                      </a:r>
                      <a:r>
                        <a:rPr lang="zh-CN" altLang="en-US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+mn-ea"/>
                        </a:rPr>
                        <a:t>→ </a:t>
                      </a:r>
                      <a:r>
                        <a:rPr lang="en-US" altLang="zh-CN" sz="1600" baseline="300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116</a:t>
                      </a:r>
                      <a:r>
                        <a:rPr lang="en-US" altLang="zh-CN" sz="16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Xe + </a:t>
                      </a:r>
                      <a:r>
                        <a:rPr lang="en-US" altLang="zh-CN" sz="1600" i="1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GSI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Z. </a:t>
                      </a:r>
                      <a:r>
                        <a:rPr lang="en-US" altLang="zh-CN" sz="1500" dirty="0" err="1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Janas</a:t>
                      </a:r>
                      <a:r>
                        <a:rPr lang="en-US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500" i="1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et al</a:t>
                      </a:r>
                      <a:r>
                        <a:rPr lang="en-US" altLang="zh-CN" sz="15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., Eur. Phys. J. A 23, 401 (2005).</a:t>
                      </a:r>
                      <a:endParaRPr lang="zh-CN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923286"/>
                  </a:ext>
                </a:extLst>
              </a:tr>
            </a:tbl>
          </a:graphicData>
        </a:graphic>
      </p:graphicFrame>
      <p:sp>
        <p:nvSpPr>
          <p:cNvPr id="43" name="TextBox 42">
            <a:extLst>
              <a:ext uri="{FF2B5EF4-FFF2-40B4-BE49-F238E27FC236}">
                <a16:creationId xmlns:a16="http://schemas.microsoft.com/office/drawing/2014/main" id="{07BBAD02-6F44-4B64-8DB5-ECF118A142F4}"/>
              </a:ext>
            </a:extLst>
          </p:cNvPr>
          <p:cNvSpPr txBox="1"/>
          <p:nvPr/>
        </p:nvSpPr>
        <p:spPr>
          <a:xfrm>
            <a:off x="4714567" y="6334780"/>
            <a:ext cx="405110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J. C. Hardy, Phys. Lett. B 109, 242 (1982).</a:t>
            </a:r>
          </a:p>
          <a:p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P. A. Amundsen </a:t>
            </a:r>
            <a:r>
              <a:rPr lang="en-US" sz="1400" i="1" dirty="0">
                <a:latin typeface="Cambria" panose="02040503050406030204" pitchFamily="18" charset="0"/>
                <a:ea typeface="Cambria" panose="02040503050406030204" pitchFamily="18" charset="0"/>
              </a:rPr>
              <a:t>et al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., Phys. Rev. C 33, 1079 (1986).</a:t>
            </a:r>
          </a:p>
        </p:txBody>
      </p:sp>
    </p:spTree>
    <p:extLst>
      <p:ext uri="{BB962C8B-B14F-4D97-AF65-F5344CB8AC3E}">
        <p14:creationId xmlns:p14="http://schemas.microsoft.com/office/powerpoint/2010/main" val="3690406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475</Words>
  <Application>Microsoft Office PowerPoint</Application>
  <PresentationFormat>On-screen Show (4:3)</PresentationFormat>
  <Paragraphs>50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lijie sun</dc:creator>
  <cp:lastModifiedBy>lijie sun</cp:lastModifiedBy>
  <cp:revision>1</cp:revision>
  <dcterms:created xsi:type="dcterms:W3CDTF">2024-09-20T02:41:16Z</dcterms:created>
  <dcterms:modified xsi:type="dcterms:W3CDTF">2024-09-20T02:41:47Z</dcterms:modified>
</cp:coreProperties>
</file>